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305" r:id="rId3"/>
    <p:sldId id="315" r:id="rId4"/>
    <p:sldId id="1077" r:id="rId5"/>
    <p:sldId id="316" r:id="rId6"/>
    <p:sldId id="322" r:id="rId7"/>
    <p:sldId id="317" r:id="rId8"/>
    <p:sldId id="323" r:id="rId9"/>
    <p:sldId id="318" r:id="rId10"/>
    <p:sldId id="324" r:id="rId11"/>
    <p:sldId id="319" r:id="rId12"/>
    <p:sldId id="325" r:id="rId13"/>
    <p:sldId id="320" r:id="rId14"/>
    <p:sldId id="326" r:id="rId15"/>
    <p:sldId id="1080" r:id="rId16"/>
    <p:sldId id="1078" r:id="rId17"/>
    <p:sldId id="321" r:id="rId18"/>
    <p:sldId id="327" r:id="rId19"/>
    <p:sldId id="1079" r:id="rId20"/>
    <p:sldId id="278" r:id="rId21"/>
    <p:sldId id="1075" r:id="rId22"/>
    <p:sldId id="1076" r:id="rId23"/>
    <p:sldId id="31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B93"/>
    <a:srgbClr val="960000"/>
    <a:srgbClr val="5480A8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015" autoAdjust="0"/>
  </p:normalViewPr>
  <p:slideViewPr>
    <p:cSldViewPr snapToGrid="0">
      <p:cViewPr varScale="1">
        <p:scale>
          <a:sx n="77" d="100"/>
          <a:sy n="77" d="100"/>
        </p:scale>
        <p:origin x="773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возможности системы программ «1С:Образование 5. Школа» соответствуют</a:t>
            </a:r>
            <a:r>
              <a:rPr lang="ru-RU" baseline="0" dirty="0"/>
              <a:t> мировым и национальным трендам развития электронного обучения. Данная программа позволяет создать в школе цифровую образовательную среду, соответствующую тем требованиям, который предъявляются к этой среде в рамках проекта «Цифровая школа».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0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01.09.2021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01.09.2021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01.09.2021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01.09.2021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01.09.2021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01.09.2021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7" Type="http://schemas.openxmlformats.org/officeDocument/2006/relationships/image" Target="../media/image17.gif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gif"/><Relationship Id="rId5" Type="http://schemas.openxmlformats.org/officeDocument/2006/relationships/hyperlink" Target="https://vk.com/public202471653" TargetMode="External"/><Relationship Id="rId4" Type="http://schemas.openxmlformats.org/officeDocument/2006/relationships/hyperlink" Target="https://www.facebook.com/groups/291880358500727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325" y="1488104"/>
            <a:ext cx="9551350" cy="2424143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+mn-lt"/>
              </a:rPr>
              <a:t>Методический акселератор</a:t>
            </a:r>
            <a:br>
              <a:rPr lang="ru-RU" sz="4400" b="1" dirty="0">
                <a:solidFill>
                  <a:srgbClr val="C00000"/>
                </a:solidFill>
                <a:latin typeface="+mn-lt"/>
              </a:rPr>
            </a:br>
            <a:br>
              <a:rPr lang="ru-RU" sz="4400" b="1" dirty="0">
                <a:solidFill>
                  <a:srgbClr val="C00000"/>
                </a:solidFill>
                <a:latin typeface="+mn-lt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3763" y="4510715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/>
              <a:t>Отдел образовательных программ фирмы «1С»</a:t>
            </a:r>
          </a:p>
          <a:p>
            <a:r>
              <a:rPr lang="ru-RU" sz="2400" b="1" dirty="0">
                <a:solidFill>
                  <a:srgbClr val="C00000"/>
                </a:solidFill>
                <a:latin typeface="+mn-lt"/>
              </a:rPr>
              <a:t>26.08.2021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1725E-0C5F-4F38-A2B9-40564A79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 предлагаем: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2B67-4668-4D18-B37D-86B4180CB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Актуализация знаний. Устный счет</a:t>
            </a:r>
          </a:p>
          <a:p>
            <a:pPr lvl="2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Интерактивное тестовое задание</a:t>
            </a:r>
          </a:p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Изучение нового материала. Число перестановок</a:t>
            </a:r>
          </a:p>
          <a:p>
            <a:pPr lvl="2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Интерактивное задание исследовательского характера</a:t>
            </a:r>
          </a:p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Первичное закрепление: самостоятельная работа</a:t>
            </a:r>
          </a:p>
          <a:p>
            <a:pPr lvl="2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Интерактивный тренажер с автоматической проверкой </a:t>
            </a:r>
          </a:p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Решение задач с помощью дерева вариантов</a:t>
            </a:r>
          </a:p>
          <a:p>
            <a:pPr lvl="2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Интерактивное задание с автоматической проверкой</a:t>
            </a:r>
          </a:p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Решение задач с помощью таблиц</a:t>
            </a:r>
          </a:p>
          <a:p>
            <a:pPr lvl="2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Интерактивное задание с автоматической проверкой</a:t>
            </a:r>
          </a:p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 урока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1E962E-A9FA-4FD8-8C83-AEF276A4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07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DA9AF-12FE-478B-8BE5-E9662FA7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Урок геометрии </a:t>
            </a: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9 классе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BC2950-2F9F-490E-99B3-9098BA75E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6149009" cy="4824413"/>
          </a:xfrm>
        </p:spPr>
        <p:txBody>
          <a:bodyPr>
            <a:normAutofit/>
          </a:bodyPr>
          <a:lstStyle/>
          <a:p>
            <a:r>
              <a:rPr lang="ru-RU" sz="1800" dirty="0"/>
              <a:t>Автор: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Л. И. Петренко, директор, учитель математики, МБОУ СОШ № 30 г. Михайловска, Ставропольский край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Тема урока: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Векторы</a:t>
            </a: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Этапы урока: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Актуализация опорных знаний. Вводное повторение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Изучение нового материала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Итоги урока. Рефлексия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163C6B-196B-4DF0-BB9F-272BA834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BB787C-C1BA-49FD-B17D-C01F65FC0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121" y="1751047"/>
            <a:ext cx="4839418" cy="335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36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1725E-0C5F-4F38-A2B9-40564A79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 предлагаем: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2B67-4668-4D18-B37D-86B4180CB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Актуализация опорных знаний. Вводное повторение</a:t>
            </a:r>
          </a:p>
          <a:p>
            <a:pPr lvl="2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Подборка интерактивных моделей Математического конструктора</a:t>
            </a:r>
          </a:p>
          <a:p>
            <a:pPr lvl="2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Тестовое задание с автоматической проверкой</a:t>
            </a:r>
          </a:p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Изучение нового материала</a:t>
            </a:r>
          </a:p>
          <a:p>
            <a:pPr lvl="2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Интерактивная презентация по теме «Векторы»</a:t>
            </a:r>
          </a:p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  <a:p>
            <a:pPr lvl="2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Работа с виртуальной лабораторией «Планиметрия»</a:t>
            </a:r>
          </a:p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Итоги урока. Рефлексия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1E962E-A9FA-4FD8-8C83-AEF276A4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4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8E29E-288F-42EB-92FF-6EA552D17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Урок информатики в 9 классе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27377F-813D-4451-AA96-FD46F5784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26" y="1342611"/>
            <a:ext cx="6327913" cy="482441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Автор: 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В.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Атанова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учитель математики и информатики,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Токсовский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центр образования, Ленинградская область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Тема урока: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Логические выражения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Цель урока: сформировать умение определять значение логического выражения, умения формализации и структурирования информации. </a:t>
            </a:r>
          </a:p>
          <a:p>
            <a:pPr marL="269875" algn="just">
              <a:lnSpc>
                <a:spcPct val="99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Решаемые учебные задачи:</a:t>
            </a:r>
          </a:p>
          <a:p>
            <a:pPr marL="727075" lvl="1" algn="just">
              <a:lnSpc>
                <a:spcPct val="107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проверка знания основных логических операций;</a:t>
            </a:r>
          </a:p>
          <a:p>
            <a:pPr marL="727075" lvl="1" algn="just">
              <a:lnSpc>
                <a:spcPct val="107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закрепление навыков формализации логических выражений;</a:t>
            </a:r>
          </a:p>
          <a:p>
            <a:pPr marL="727075" lvl="1" algn="just">
              <a:lnSpc>
                <a:spcPct val="107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рассмотрение алгоритма построения таблиц истинности;</a:t>
            </a:r>
          </a:p>
          <a:p>
            <a:pPr marL="727075" lvl="1" algn="just">
              <a:lnSpc>
                <a:spcPct val="107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отработка навыков построения таблиц истинности для логических выражений.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7075" lvl="1" algn="just">
              <a:lnSpc>
                <a:spcPct val="107000"/>
              </a:lnSpc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7EB87E-1EEE-42DA-8A20-47AD5F4F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2CAE33-F3E3-41E4-BC0E-F68273DFB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000" y="1461294"/>
            <a:ext cx="5112325" cy="383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79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1725E-0C5F-4F38-A2B9-40564A79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 предлагаем: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2B67-4668-4D18-B37D-86B4180CB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Организационный момент</a:t>
            </a:r>
          </a:p>
          <a:p>
            <a:r>
              <a:rPr lang="ru-RU" dirty="0"/>
              <a:t>Актуализация знаний</a:t>
            </a:r>
          </a:p>
          <a:p>
            <a:pPr lvl="1"/>
            <a:r>
              <a:rPr lang="ru-RU" dirty="0"/>
              <a:t>Интерактивное задание на различение высказываний и не высказываний, установление их истинности</a:t>
            </a:r>
          </a:p>
          <a:p>
            <a:r>
              <a:rPr lang="ru-RU" dirty="0"/>
              <a:t>Изучение нового материала</a:t>
            </a:r>
          </a:p>
          <a:p>
            <a:pPr lvl="1"/>
            <a:r>
              <a:rPr lang="ru-RU" dirty="0"/>
              <a:t>Самостоятельная работа с гипертекстом, использование приемов смыслового чтения</a:t>
            </a:r>
          </a:p>
          <a:p>
            <a:r>
              <a:rPr lang="ru-RU" dirty="0"/>
              <a:t>Закрепление нового материала</a:t>
            </a:r>
          </a:p>
          <a:p>
            <a:pPr lvl="1"/>
            <a:r>
              <a:rPr lang="ru-RU" dirty="0"/>
              <a:t>Работа с интерактивными практическими заданиями</a:t>
            </a:r>
          </a:p>
          <a:p>
            <a:r>
              <a:rPr lang="ru-RU" dirty="0"/>
              <a:t>Контроль</a:t>
            </a:r>
          </a:p>
          <a:p>
            <a:pPr lvl="1"/>
            <a:r>
              <a:rPr lang="ru-RU" dirty="0"/>
              <a:t>Тест с </a:t>
            </a:r>
            <a:r>
              <a:rPr lang="ru-RU"/>
              <a:t>автоматической проверкой</a:t>
            </a:r>
            <a:endParaRPr lang="ru-RU" dirty="0"/>
          </a:p>
          <a:p>
            <a:r>
              <a:rPr lang="ru-RU" dirty="0"/>
              <a:t>Рефлексия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1E962E-A9FA-4FD8-8C83-AEF276A4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62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B20F1-D6A8-46DB-9913-F9085678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Урок физики в 7 классе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7A85E8-F544-49DD-B89D-00DE66348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6506817" cy="4824413"/>
          </a:xfrm>
        </p:spPr>
        <p:txBody>
          <a:bodyPr/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Автор: 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А.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Коляко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учитель физики, МБОУ СОШ № 1. Г. Михайловск, Ставропольский край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Тема урока: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Сила трения</a:t>
            </a: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понятия силы трения и умения различать виды сил трения, выяснить причины ее возникновения.</a:t>
            </a:r>
          </a:p>
          <a:p>
            <a:pPr marL="800100" lvl="1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приемов исследовательской деятельности.</a:t>
            </a:r>
          </a:p>
          <a:p>
            <a:pPr marL="800100" lvl="1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 познавательного  интереса к трению, как к явлению, и к физике в целом.</a:t>
            </a:r>
          </a:p>
          <a:p>
            <a:pPr marL="800100" lvl="1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Воспитание чувства коллективизма, взаимовыручки, уверенности в своем успехе</a:t>
            </a: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Тип урока: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урок-исследование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EA2139-3B28-4BA2-AE5A-3D19AED18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C4D9B3-8651-4DE1-9A4C-6216836A6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713" y="1637678"/>
            <a:ext cx="4505056" cy="336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3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7C54E-8200-465D-8517-6A5A6B47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 предлагаем: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D2AA2-AB6C-4CDD-8539-95816E0EC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dirty="0"/>
              <a:t>Постановка цели урока и изучение темы.</a:t>
            </a:r>
          </a:p>
          <a:p>
            <a:pPr lvl="1"/>
            <a:r>
              <a:rPr lang="ru-RU" sz="2200" dirty="0"/>
              <a:t>Сочетание реального и виртуального экспериментов, работа с интерактивными заданиями</a:t>
            </a:r>
          </a:p>
          <a:p>
            <a:pPr lvl="1"/>
            <a:r>
              <a:rPr lang="ru-RU" sz="2200" dirty="0"/>
              <a:t>Оформление отчетов об исследовательской работе в цифровом формате</a:t>
            </a:r>
          </a:p>
          <a:p>
            <a:r>
              <a:rPr lang="ru-RU" sz="2600" dirty="0"/>
              <a:t>Обобщение и систематизация знаний</a:t>
            </a:r>
          </a:p>
          <a:p>
            <a:pPr lvl="1"/>
            <a:r>
              <a:rPr lang="ru-RU" sz="2200" dirty="0"/>
              <a:t>Работа с интерактивным заданием с автоматической проверкой</a:t>
            </a:r>
          </a:p>
          <a:p>
            <a:r>
              <a:rPr lang="ru-RU" sz="2600" dirty="0"/>
              <a:t>Закрепление учебного материала </a:t>
            </a:r>
          </a:p>
          <a:p>
            <a:pPr lvl="1"/>
            <a:r>
              <a:rPr lang="ru-RU" sz="2200" dirty="0"/>
              <a:t>Тест с интерактивной проверкой правильности выполнения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C1393D-36B5-4207-A727-7EABCC61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637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8E29E-288F-42EB-92FF-6EA552D17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Урок истории в 9 классе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27377F-813D-4451-AA96-FD46F5784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1273037"/>
            <a:ext cx="5257800" cy="4824413"/>
          </a:xfrm>
        </p:spPr>
        <p:txBody>
          <a:bodyPr/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Автор: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Ю. А. Крутилина, директор, учитель истории, МАОУ СОШ № 1, г. Наро-Фоминск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Тема урока: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Внутренняя политика Николая I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Этапы урока: 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План урока:</a:t>
            </a:r>
          </a:p>
          <a:p>
            <a:pPr marL="800100" lvl="1" indent="-342900" algn="just">
              <a:lnSpc>
                <a:spcPct val="107000"/>
              </a:lnSpc>
              <a:spcBef>
                <a:spcPts val="1400"/>
              </a:spcBef>
              <a:spcAft>
                <a:spcPts val="800"/>
              </a:spcAft>
              <a:buSzPts val="1000"/>
              <a:buFont typeface="Arial" panose="020B0604020202020204" pitchFamily="34" charset="0"/>
              <a:buChar char="●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Идеология николаевского режима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●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Эволюция системы государственного управления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●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Кодификация законодательства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●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Реформа государственной деревни</a:t>
            </a:r>
          </a:p>
          <a:p>
            <a:pPr marL="800100" lvl="1" indent="-342900" algn="just">
              <a:lnSpc>
                <a:spcPct val="107000"/>
              </a:lnSpc>
              <a:spcAft>
                <a:spcPts val="1400"/>
              </a:spcAft>
              <a:buSzPts val="1000"/>
              <a:buFont typeface="Arial" panose="020B0604020202020204" pitchFamily="34" charset="0"/>
              <a:buChar char="●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 государства по облегчению положения крепостных крестьян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7EB87E-1EEE-42DA-8A20-47AD5F4F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75252D-0B34-440C-86CF-E5ECB4FAE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52525"/>
            <a:ext cx="60960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60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1725E-0C5F-4F38-A2B9-40564A79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 предлагаем: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2B67-4668-4D18-B37D-86B4180CB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452" y="1311275"/>
            <a:ext cx="10515600" cy="4824413"/>
          </a:xfrm>
        </p:spPr>
        <p:txBody>
          <a:bodyPr/>
          <a:lstStyle/>
          <a:p>
            <a:r>
              <a:rPr lang="ru-RU" dirty="0"/>
              <a:t>Работа с интерактивным словарем-справочником: исторические источники, персоналии, толковый словарь</a:t>
            </a:r>
          </a:p>
          <a:p>
            <a:r>
              <a:rPr lang="ru-RU" dirty="0"/>
              <a:t>Работа с интерактивной презентацией «Собственная Его Императорского Величества канцелярия»</a:t>
            </a:r>
          </a:p>
          <a:p>
            <a:r>
              <a:rPr lang="ru-RU" dirty="0"/>
              <a:t>Интерактивное тестовое задание с автоматической проверкой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1E962E-A9FA-4FD8-8C83-AEF276A4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792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8C665-73D9-402A-A012-7CDCF3B8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Заполните, пожалуйста, анкету!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68C020-C795-4593-9CFE-9637865C8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4754217" cy="4824413"/>
          </a:xfrm>
        </p:spPr>
        <p:txBody>
          <a:bodyPr/>
          <a:lstStyle/>
          <a:p>
            <a:r>
              <a:rPr lang="ru-RU" dirty="0"/>
              <a:t>Ответьте, пожалуйста, на несколько вопросов</a:t>
            </a:r>
          </a:p>
          <a:p>
            <a:r>
              <a:rPr lang="ru-RU" dirty="0"/>
              <a:t>Оцените выступления – нам важно ваше мнение!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F33C93-173C-429F-BD6B-475D53F2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7DE77F-3BDD-4A77-B772-2E17A98F8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38" y="3322360"/>
            <a:ext cx="3116540" cy="31165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D28BA1-F888-4A0B-A944-608A3CA92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200" y="1401623"/>
            <a:ext cx="6504317" cy="356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97038" y="2852192"/>
            <a:ext cx="5294161" cy="576808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0000"/>
                </a:solidFill>
              </a:rPr>
              <a:t>1С:Образование: основные возможности для организации учебного процесса в цифровой образовательной среде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481093" y="30335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48336" y="342900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55840" y="6078463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7536160" y="53217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pic>
        <p:nvPicPr>
          <p:cNvPr id="17" name="Picture 2" descr="C:\Users\Chernetskaya_T\Pictures\сх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21027"/>
            <a:ext cx="4544562" cy="66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9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40494" y="2567069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524169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20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AC010-558A-4027-9EB1-D2F8641A5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650" y="169104"/>
            <a:ext cx="9410700" cy="1081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Новый курс повышения квалификации в Учебном центре № 1 фирмы «1С»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9BE39-5A3E-4149-A6C8-0F0943CF0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90" y="1482449"/>
            <a:ext cx="6259305" cy="5087316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Учебно-методическое и организационное обеспечение общеобразовательных программ, реализуемых в цифровой образовательной среде</a:t>
            </a:r>
          </a:p>
          <a:p>
            <a:pPr marL="0" indent="0">
              <a:buFontTx/>
              <a:buNone/>
              <a:defRPr/>
            </a:pPr>
            <a:endParaRPr lang="ru-RU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Удобный асинхронный онлайн-формат – можно изучать материалы курса в удобное время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Доступ к материалам курса в течение 90 дней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Основное внимание – практике использования программного обеспечения для решения реальных задач повседневной педагогической деятельности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Бесплатный доступ к системе «1С:Образование» на период обучения 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Удостоверение о повышении квалификации в объеме 36 </a:t>
            </a:r>
            <a:r>
              <a:rPr lang="ru-RU" kern="1200" dirty="0" err="1">
                <a:latin typeface="Futura PT Demi" panose="020B0604020202020204" pitchFamily="34" charset="-52"/>
              </a:rPr>
              <a:t>ак</a:t>
            </a:r>
            <a:r>
              <a:rPr lang="ru-RU" kern="1200" dirty="0">
                <a:latin typeface="Futura PT Demi" panose="020B0604020202020204" pitchFamily="34" charset="-52"/>
              </a:rPr>
              <a:t>. часов установленного образца</a:t>
            </a:r>
            <a:endParaRPr lang="en-US" kern="1200" dirty="0">
              <a:latin typeface="Futura PT Demi" panose="020B0604020202020204" pitchFamily="34" charset="-52"/>
            </a:endParaRP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Бесплатная демо-версия с вводным занятием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Низкая стоимость курса: 490 рублей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BAB518-6476-4E23-9F25-95DDE15B0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03" y="1459927"/>
            <a:ext cx="2939170" cy="2931672"/>
          </a:xfrm>
          <a:prstGeom prst="rect">
            <a:avLst/>
          </a:prstGeom>
        </p:spPr>
      </p:pic>
      <p:pic>
        <p:nvPicPr>
          <p:cNvPr id="16388" name="Рисунок 4">
            <a:extLst>
              <a:ext uri="{FF2B5EF4-FFF2-40B4-BE49-F238E27FC236}">
                <a16:creationId xmlns:a16="http://schemas.microsoft.com/office/drawing/2014/main" id="{8D0511DD-93B0-408B-BFAA-66F7F7CD9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380135"/>
            <a:ext cx="2290280" cy="228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706FC-CEA6-4055-B5AD-E53AFA76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Часть заключительная/приятная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подарки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2C6D94-E593-4726-B501-126688E5E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Акция «Ваш отзыв – наш курс в подарок»:</a:t>
            </a:r>
          </a:p>
          <a:p>
            <a:r>
              <a:rPr lang="ru-RU" dirty="0"/>
              <a:t>Оставьте отзыв о мероприятии: </a:t>
            </a:r>
          </a:p>
          <a:p>
            <a:pPr lvl="1"/>
            <a:r>
              <a:rPr lang="ru-RU" dirty="0"/>
              <a:t>На своей странице в социальной сети</a:t>
            </a:r>
          </a:p>
          <a:p>
            <a:pPr lvl="1"/>
            <a:r>
              <a:rPr lang="ru-RU" dirty="0"/>
              <a:t>На наших страницах в </a:t>
            </a:r>
            <a:r>
              <a:rPr lang="en-US" dirty="0"/>
              <a:t>Facebook</a:t>
            </a:r>
            <a:r>
              <a:rPr lang="ru-RU" dirty="0"/>
              <a:t> или ВКонтакте</a:t>
            </a:r>
          </a:p>
          <a:p>
            <a:pPr lvl="1"/>
            <a:r>
              <a:rPr lang="ru-RU" dirty="0"/>
              <a:t>На сайте школы</a:t>
            </a:r>
          </a:p>
          <a:p>
            <a:pPr lvl="1"/>
            <a:r>
              <a:rPr lang="ru-RU" dirty="0"/>
              <a:t>В личном блоге</a:t>
            </a:r>
          </a:p>
          <a:p>
            <a:pPr lvl="1"/>
            <a:r>
              <a:rPr lang="ru-RU" dirty="0"/>
              <a:t>Любом другом публичном источнике информации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/>
              <a:t>Пришлите ссылку на ваш отзыв на адрес </a:t>
            </a:r>
            <a:r>
              <a:rPr lang="en-US" dirty="0">
                <a:hlinkClick r:id="rId2"/>
              </a:rPr>
              <a:t>obr@1c.ru</a:t>
            </a:r>
            <a:r>
              <a:rPr lang="en-US" dirty="0"/>
              <a:t> </a:t>
            </a:r>
            <a:r>
              <a:rPr lang="ru-RU" dirty="0"/>
              <a:t>до 23:59 </a:t>
            </a:r>
            <a:r>
              <a:rPr lang="ru-RU" dirty="0" err="1"/>
              <a:t>мск</a:t>
            </a:r>
            <a:r>
              <a:rPr lang="ru-RU" dirty="0"/>
              <a:t>, 29 августа, воскресенье</a:t>
            </a:r>
          </a:p>
          <a:p>
            <a:r>
              <a:rPr lang="ru-RU" dirty="0"/>
              <a:t>Первые 10 слушателей, которые опубликуют отзыв, получат наш курс  </a:t>
            </a:r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i="1" dirty="0">
                <a:solidFill>
                  <a:srgbClr val="FF0000"/>
                </a:solidFill>
              </a:rPr>
              <a:t>Учебно-методическое и организационное обеспечение общеобразовательных программ, реализуемых в цифровой образовательной среде»  </a:t>
            </a:r>
            <a:r>
              <a:rPr lang="ru-RU" dirty="0"/>
              <a:t>в подарок!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CEBFB4-DF18-477A-8137-A1BCD816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65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709063"/>
            <a:ext cx="10515600" cy="1308581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2246867"/>
            <a:ext cx="10515600" cy="3448255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425B93"/>
                </a:solidFill>
              </a:rPr>
              <a:t>8(800) 302-99-10</a:t>
            </a:r>
          </a:p>
          <a:p>
            <a:endParaRPr lang="ru-RU" dirty="0">
              <a:solidFill>
                <a:srgbClr val="425B93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Наши соцсети:</a:t>
            </a: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https://www.facebook.com/groups/2918803585007279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5"/>
              </a:rPr>
              <a:t>https://vk.com/public202471653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A72485-32C9-4D9A-8E4B-3F4BA541E0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63" y="4851124"/>
            <a:ext cx="1409700" cy="1409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EE4F4B-E5BD-4D66-BAE8-D4DE35C2F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454" y="3532533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D52AB-FBF8-4D78-BEED-97E7385E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Сегодня в программе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FA393B-E86F-4C0E-B8E1-E345718DD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spcBef>
                <a:spcPts val="300"/>
              </a:spcBef>
              <a:spcAft>
                <a:spcPts val="300"/>
              </a:spcAft>
              <a:buNone/>
              <a:tabLst>
                <a:tab pos="457200" algn="l"/>
              </a:tabLst>
            </a:pP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Урок русского языка в 4 классе начальной школы (Н. Е. Михайлова, заместитель директора по УВР, учитель начальных классов, 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Образовательный центр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"Орион", г. Сочи)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Урок по предмету «Окружающий мир» в начальной школе (Т. В. Кузьменкова, учитель начальных классов, МАОУ СОШ № 90, г. Златоуст)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Интегрированный урок математики и информатики в 5 классе (А. В.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Атанова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ведущий специалист сектора управления качеством образования комитета общего и профессионального образования, Ленинградская область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Урок геометрии по теме в 9 классе (Л. И. Петренко, директор, учитель математики, МБОУ СОШ № 30 г. Михайловска, Ставропольский край)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Урок информатики в 9 классе (А. В.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Атанова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ведущий специалист сектора управления качеством образования комитета общего и профессионального образования, Ленинградская область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Урок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физики в 7 классе (А. А.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Коляко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учитель физики, МБОУ СОШ № 1 г. Михайловска, Ставропольский край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Урок истории в 9 классе (Ю. А. Крутилина, директор, учитель истории, МАОУ Наро-Фоминская СОШ № 1)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AutoNum type="arabicPeriod"/>
              <a:tabLst>
                <a:tab pos="45720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Подведение итогов и ответы на вопросы.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15E6ED-00D3-4428-89D0-9B74D7D9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9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8C665-73D9-402A-A012-7CDCF3B8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Активности для участников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68C020-C795-4593-9CFE-9637865C8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4754217" cy="4824413"/>
          </a:xfrm>
        </p:spPr>
        <p:txBody>
          <a:bodyPr/>
          <a:lstStyle/>
          <a:p>
            <a:r>
              <a:rPr lang="ru-RU" dirty="0"/>
              <a:t>Ответьте, пожалуйста, на несколько вопросов</a:t>
            </a:r>
          </a:p>
          <a:p>
            <a:r>
              <a:rPr lang="ru-RU" dirty="0"/>
              <a:t>Оцените выступления – нам важно ваше мнение!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F33C93-173C-429F-BD6B-475D53F2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7DE77F-3BDD-4A77-B772-2E17A98F8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38" y="3322360"/>
            <a:ext cx="3116540" cy="31165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D28BA1-F888-4A0B-A944-608A3CA92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200" y="1401623"/>
            <a:ext cx="6504317" cy="356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3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A3654-8292-47C0-9177-EFFC705E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Урок русского языка в 4 классе начальной школы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912EF8-21D2-4D9A-B683-3168AF543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57" y="1282976"/>
            <a:ext cx="6655904" cy="482441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Автор: Наталья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Евгеньевна Михайлова, заместитель директора по УВР, учитель начальных классов, Центр образования "Орион", Сочи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Тема урока: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Правописание наречий с шипящей на -О и –Е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Этапы урока: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класса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Мотивация к учебной деятельности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Актуализация знаний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Выявление места и причины затруднений. Постановка учебной задачи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построенного проекта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Первичное закрепление с проговариванием во внешней речи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</a:p>
          <a:p>
            <a:pPr lvl="1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Рефлексия </a:t>
            </a:r>
          </a:p>
          <a:p>
            <a:pPr lvl="1"/>
            <a:endParaRPr lang="ru-RU" sz="1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658C36-4F05-4A8A-A6F6-57BBBB71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68200B-8FBD-4609-8C15-8644B574A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963" y="1804365"/>
            <a:ext cx="5107037" cy="367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1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1725E-0C5F-4F38-A2B9-40564A79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 предлагаем: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2B67-4668-4D18-B37D-86B4180CB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класса</a:t>
            </a: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Мотивация к учебной деятельности</a:t>
            </a: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Актуализация знаний</a:t>
            </a:r>
          </a:p>
          <a:p>
            <a:pPr lvl="2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Работа с интерактивными заданиями, тестовое задание с автоматической проверкой: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актуализация основной особенности наречия – его неизменяемости, показателем которой является отсутствие у наречий  окончания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Выявление места и причины затруднений. Постановка учебной задачи</a:t>
            </a:r>
          </a:p>
          <a:p>
            <a:pPr lvl="2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Интерактивное задание на работу с текстом: распознавание наречий</a:t>
            </a: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построенного проекта</a:t>
            </a: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Первичное закрепление с проговариванием во внешней речи</a:t>
            </a:r>
          </a:p>
          <a:p>
            <a:pPr lvl="2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Тестовое задание с автоматической проверкой: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практическое применение правила правописания О и Е после шипящих в суффиксах наречий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</a:p>
          <a:p>
            <a:pPr lvl="2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Интерактивное задание на работу с текстом: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закрепление правописания наречий с О и Е после шипящих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Рефлексия </a:t>
            </a:r>
          </a:p>
          <a:p>
            <a:pPr lvl="2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Интерактивное задание на выработку и запоминание алгоритма рассуждения при правописании орфограммы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1E962E-A9FA-4FD8-8C83-AEF276A4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52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B28A9-B6CD-4F94-9DCE-588958C7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Урок по предмету «Окружающий мир» в начальной школе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12BDFC-FEE0-4B72-A6A3-77F5A204A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92" y="1193524"/>
            <a:ext cx="6526696" cy="48244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Автор: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 В. Кузьменкова, учитель начальных классов, МАОУ СОШ № 90, г. Златоуст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Тема урока: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Домашние опасности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Цель: познакомить с опасностями, которые могут подстерегать в быту, изучить правила безопасности в доме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Этапы урока: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Организационный момент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Актуализация знаний, введение их в контекст нового знания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Подготовительная работа по определению темы урока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Формулировка темы и целей урока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 урока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Рефлексия 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B95593-0F19-4046-931C-08C8423BC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EE6F66-131B-4123-9E6E-73453032C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089" y="1470783"/>
            <a:ext cx="5184912" cy="392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6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1725E-0C5F-4F38-A2B9-40564A79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Что предлагаем: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2B67-4668-4D18-B37D-86B4180CB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Организационный момент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Актуализация знаний, введение их в контекст нового знания</a:t>
            </a:r>
          </a:p>
          <a:p>
            <a:pPr lvl="2">
              <a:lnSpc>
                <a:spcPct val="100000"/>
              </a:lnSpc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тестового задания с автоматической проверкой и интерактивного задания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Подготовительная работа по определению темы урока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Формулировка темы и целей урока</a:t>
            </a:r>
          </a:p>
          <a:p>
            <a:pPr lvl="2">
              <a:lnSpc>
                <a:spcPct val="100000"/>
              </a:lnSpc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интерактивного задания частично-поискового характера</a:t>
            </a:r>
          </a:p>
          <a:p>
            <a:pPr lvl="2">
              <a:lnSpc>
                <a:spcPct val="100000"/>
              </a:lnSpc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Работа с интерактивными заданиями-играми</a:t>
            </a:r>
          </a:p>
          <a:p>
            <a:pPr lvl="2">
              <a:lnSpc>
                <a:spcPct val="100000"/>
              </a:lnSpc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Работа с анимацией по безопасному поведению в </a:t>
            </a:r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условиях пандемии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 урока</a:t>
            </a:r>
          </a:p>
          <a:p>
            <a:pPr lvl="2">
              <a:lnSpc>
                <a:spcPct val="100000"/>
              </a:lnSpc>
              <a:spcAft>
                <a:spcPts val="10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Выполнение тестового задания с автоматической проверкой на первичное закрепление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Рефлексия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1E962E-A9FA-4FD8-8C83-AEF276A4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3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90F84-4FF4-42BC-BD67-992ED0ED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Интегрированный урок математики и информатики в 5 классе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945E00-C586-4B56-BC64-3A63DBB5A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30590"/>
            <a:ext cx="5791200" cy="4824413"/>
          </a:xfrm>
        </p:spPr>
        <p:txBody>
          <a:bodyPr>
            <a:normAutofit/>
          </a:bodyPr>
          <a:lstStyle/>
          <a:p>
            <a:r>
              <a:rPr lang="ru-RU" sz="1800" dirty="0"/>
              <a:t>Автор: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А. В.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Атанова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учитель математики и информатики,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Токсовский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центр образования. Ленинградская область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Тема урока: Решение комбинаторных и логических задач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Цель: закрепить знания и умения, при решении комбинаторных и логических задач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Ход урока: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Актуализация знаний. Устный счет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Изучение нового материала. Число перестановок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Первичное закрепление: самостоятельная работа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Решение задач с помощью дерева вариантов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Решение задач с помощью таблиц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 урока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ED6EA8-DA32-4980-85C0-A09FF058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B17FDD-8ECD-43D4-A210-B91BE89F1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150" y="1320557"/>
            <a:ext cx="5830004" cy="436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2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12799</TotalTime>
  <Words>1535</Words>
  <Application>Microsoft Office PowerPoint</Application>
  <PresentationFormat>Широкоэкранный</PresentationFormat>
  <Paragraphs>219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Futura PT Demi</vt:lpstr>
      <vt:lpstr>Symbol</vt:lpstr>
      <vt:lpstr>Times New Roman</vt:lpstr>
      <vt:lpstr>Тема Office</vt:lpstr>
      <vt:lpstr>Методический акселератор  </vt:lpstr>
      <vt:lpstr>1С:Образование: основные возможности для организации учебного процесса в цифровой образовательной среде</vt:lpstr>
      <vt:lpstr>Сегодня в программе</vt:lpstr>
      <vt:lpstr>Активности для участников </vt:lpstr>
      <vt:lpstr>Урок русского языка в 4 классе начальной школы</vt:lpstr>
      <vt:lpstr>Что предлагаем:</vt:lpstr>
      <vt:lpstr>Урок по предмету «Окружающий мир» в начальной школе</vt:lpstr>
      <vt:lpstr>Что предлагаем:</vt:lpstr>
      <vt:lpstr>Интегрированный урок математики и информатики в 5 классе</vt:lpstr>
      <vt:lpstr>Что предлагаем:</vt:lpstr>
      <vt:lpstr>Урок геометрии в 9 классе</vt:lpstr>
      <vt:lpstr>Что предлагаем:</vt:lpstr>
      <vt:lpstr>Урок информатики в 9 классе</vt:lpstr>
      <vt:lpstr>Что предлагаем:</vt:lpstr>
      <vt:lpstr>Урок физики в 7 классе</vt:lpstr>
      <vt:lpstr>Что предлагаем:</vt:lpstr>
      <vt:lpstr>Урок истории в 9 классе</vt:lpstr>
      <vt:lpstr>Что предлагаем:</vt:lpstr>
      <vt:lpstr>Заполните, пожалуйста, анкету! </vt:lpstr>
      <vt:lpstr>Как подключиться к системе «1С:Образование»</vt:lpstr>
      <vt:lpstr>Новый курс повышения квалификации в Учебном центре № 1 фирмы «1С»</vt:lpstr>
      <vt:lpstr>Часть заключительная/приятная подарки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279</cp:revision>
  <dcterms:created xsi:type="dcterms:W3CDTF">2018-08-08T13:50:28Z</dcterms:created>
  <dcterms:modified xsi:type="dcterms:W3CDTF">2021-09-01T12:51:58Z</dcterms:modified>
</cp:coreProperties>
</file>